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</p:sldIdLst>
  <p:sldSz cy="5143500" cx="9144000"/>
  <p:notesSz cx="6858000" cy="9144000"/>
  <p:embeddedFontLst>
    <p:embeddedFont>
      <p:font typeface="Helvetica Neue"/>
      <p:regular r:id="rId99"/>
      <p:bold r:id="rId100"/>
      <p:italic r:id="rId101"/>
      <p:boldItalic r:id="rId102"/>
    </p:embeddedFont>
    <p:embeddedFont>
      <p:font typeface="Helvetica Neue Light"/>
      <p:regular r:id="rId103"/>
      <p:bold r:id="rId104"/>
      <p:italic r:id="rId105"/>
      <p:boldItalic r:id="rId106"/>
    </p:embeddedFont>
    <p:embeddedFont>
      <p:font typeface="Roboto Mono"/>
      <p:regular r:id="rId107"/>
      <p:bold r:id="rId108"/>
      <p:italic r:id="rId109"/>
      <p:boldItalic r:id="rId110"/>
    </p:embeddedFont>
    <p:embeddedFont>
      <p:font typeface="DM Sans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562C4A-BD5E-4BFD-B10A-2183417497AD}">
  <a:tblStyle styleId="{04562C4A-BD5E-4BFD-B10A-2183417497A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ono-regular.fntdata"/><Relationship Id="rId106" Type="http://schemas.openxmlformats.org/officeDocument/2006/relationships/font" Target="fonts/HelveticaNeueLight-boldItalic.fntdata"/><Relationship Id="rId105" Type="http://schemas.openxmlformats.org/officeDocument/2006/relationships/font" Target="fonts/HelveticaNeueLight-italic.fntdata"/><Relationship Id="rId104" Type="http://schemas.openxmlformats.org/officeDocument/2006/relationships/font" Target="fonts/HelveticaNeueLight-bold.fntdata"/><Relationship Id="rId109" Type="http://schemas.openxmlformats.org/officeDocument/2006/relationships/font" Target="fonts/RobotoMono-italic.fntdata"/><Relationship Id="rId108" Type="http://schemas.openxmlformats.org/officeDocument/2006/relationships/font" Target="fonts/RobotoMono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Light-regular.fntdata"/><Relationship Id="rId102" Type="http://schemas.openxmlformats.org/officeDocument/2006/relationships/font" Target="fonts/HelveticaNeue-boldItalic.fntdata"/><Relationship Id="rId101" Type="http://schemas.openxmlformats.org/officeDocument/2006/relationships/font" Target="fonts/HelveticaNeue-italic.fntdata"/><Relationship Id="rId100" Type="http://schemas.openxmlformats.org/officeDocument/2006/relationships/font" Target="fonts/HelveticaNeue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DMSans-boldItalic.fntdata"/><Relationship Id="rId18" Type="http://schemas.openxmlformats.org/officeDocument/2006/relationships/slide" Target="slides/slide12.xml"/><Relationship Id="rId113" Type="http://schemas.openxmlformats.org/officeDocument/2006/relationships/font" Target="fonts/DMSans-italic.fntdata"/><Relationship Id="rId112" Type="http://schemas.openxmlformats.org/officeDocument/2006/relationships/font" Target="fonts/DMSans-bold.fntdata"/><Relationship Id="rId111" Type="http://schemas.openxmlformats.org/officeDocument/2006/relationships/font" Target="fonts/DMSans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details/4f6bcc3a-1aba-40c8-940f-59a7bcb4af81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a0b0ee8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12a0b0ee8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a0b0ee89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2a0b0ee89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a0b0ee89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2a0b0ee89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a0b0ee89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2a0b0ee89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a0b0ee89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2a0b0ee89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a0b0ee89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2a0b0ee89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a0b0ee89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2a0b0ee89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a0b0ee89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2a0b0ee89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a0b0ee89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2a0b0ee89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a0b0ee89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2a0b0ee89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a0b0ee89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2a0b0ee89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a0b0ee89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12a0b0ee89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a0b0ee89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2a0b0ee89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a0b0ee89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2a0b0ee89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a0b0ee89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2a0b0ee89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a0b0ee89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2a0b0ee89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a0b0ee89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2a0b0ee89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a0b0ee89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2a0b0ee89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a0b0ee89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2a0b0ee89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a0b0ee89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2a0b0ee89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a0b0ee89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2a0b0ee89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a0b0ee89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2a0b0ee89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a0b0ee8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12a0b0ee8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Temario del curso</a:t>
            </a:r>
            <a:b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Se muestra al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inicio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cada clase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Tiene un aspecto similar a un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calendario.</a:t>
            </a:r>
            <a:b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Resume rápidamente: título de la clase, número y contenidos que abarca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Guía rápida tanto para docentes, como para estudiantes.</a:t>
            </a:r>
            <a:b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Para mayor ubicación en el curso, también muestra en un tamaño más pequeño lo sucedido la clase anterior y la siguiente.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colocan los temas de la clase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deben enlazarse a la diapositiva correspondiente.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a0b0ee89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2a0b0ee89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a0b0ee89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2a0b0ee89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a0b0ee89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2a0b0ee89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a0b0ee89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2a0b0ee89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a0b0ee89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2a0b0ee89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a0b0ee89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2a0b0ee89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a0b0ee89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2a0b0ee89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a0b0ee89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2a0b0ee89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a0b0ee89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2a0b0ee89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a0b0ee89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12a0b0ee89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a0b0ee89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2a0b0ee8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a0b0ee89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2a0b0ee89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a0b0ee89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2a0b0ee89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a0b0ee89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2a0b0ee89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a0b0ee89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2a0b0ee89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0b0ee89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12a0b0ee89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a0b0ee89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2a0b0ee89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a0b0ee89c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12a0b0ee89c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a0b0ee89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12a0b0ee89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a0b0ee89c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12a0b0ee89c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a0b0ee89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12a0b0ee89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a0b0ee89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2a0b0ee89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a0b0ee89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2a0b0ee89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a0b0ee89c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2a0b0ee89c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a0b0ee89c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12a0b0ee89c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a0b0ee89c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12a0b0ee89c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a0b0ee89c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12a0b0ee89c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a0b0ee89c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2a0b0ee89c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a0b0ee89c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2a0b0ee89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a0b0ee89c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12a0b0ee89c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a0b0ee89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12a0b0ee89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a0b0ee89c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12a0b0ee89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a0b0ee89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2a0b0ee89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https://create.kahoot.it/details/4f6bcc3a-1aba-40c8-940f-59a7bcb4af81</a:t>
            </a:r>
            <a:r>
              <a:rPr lang="es-419">
                <a:solidFill>
                  <a:schemeClr val="dk1"/>
                </a:solidFill>
              </a:rPr>
              <a:t>  </a:t>
            </a:r>
            <a:r>
              <a:rPr b="1" lang="es-419">
                <a:solidFill>
                  <a:schemeClr val="dk1"/>
                </a:solidFill>
              </a:rPr>
              <a:t>Recuerda entrar al kahoot usando la cuenta Premium de Coder </a:t>
            </a:r>
            <a:br>
              <a:rPr b="1"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Haz click en “Empezar” y luego clickea la opción de “Modo clásico”. Obtendrás un pin para compartir con los estudiantes para que puedan ingresar al juego desde su dispositivo y comenzar a jugar. 💪🏼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a0b0ee89c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12a0b0ee89c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a0b0ee89c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12a0b0ee89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a0b0ee89c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12a0b0ee89c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a0b0ee89c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12a0b0ee89c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2a0b0ee89c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2a0b0ee89c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a0b0ee89c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12a0b0ee89c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a0b0ee89c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12a0b0ee89c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a0b0ee89c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2a0b0ee89c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a0b0ee89c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12a0b0ee89c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a0b0ee89c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2a0b0ee89c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a0b0ee89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2a0b0ee89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2a0b0ee89c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12a0b0ee89c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a0b0ee89c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12a0b0ee89c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2a0b0ee89c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12a0b0ee89c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a0b0ee89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12a0b0ee89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2a0b0ee89c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12a0b0ee89c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a0b0ee89c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12a0b0ee89c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a0b0ee89c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12a0b0ee89c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a0b0ee89c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12a0b0ee89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-419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-419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2a0b0ee89c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12a0b0ee89c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2a0b0ee89c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12a0b0ee89c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a0b0ee89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2a0b0ee89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2a0b0ee89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12a0b0ee89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2a0b0ee89c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12a0b0ee89c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a0b0ee89c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12a0b0ee89c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2a0b0ee89c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12a0b0ee89c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2a0b0ee89c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12a0b0ee89c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a0b0ee89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12a0b0ee89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2a0b0ee89c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12a0b0ee89c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a0b0ee89c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g12a0b0ee89c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a0b0ee89c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12a0b0ee89c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a0b0ee89c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12a0b0ee89c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a0b0ee89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2a0b0ee89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2a0b0ee89c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12a0b0ee89c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2a0b0ee89c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12a0b0ee89c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2a0b0ee89c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g12a0b0ee89c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slide" Target="/ppt/slides/slide26.xml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slide" Target="/ppt/slides/slide8.xml"/><Relationship Id="rId8" Type="http://schemas.openxmlformats.org/officeDocument/2006/relationships/slide" Target="/ppt/slides/slide1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4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Relationship Id="rId4" Type="http://schemas.openxmlformats.org/officeDocument/2006/relationships/image" Target="../media/image63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69.png"/><Relationship Id="rId7" Type="http://schemas.openxmlformats.org/officeDocument/2006/relationships/image" Target="../media/image73.png"/><Relationship Id="rId8" Type="http://schemas.openxmlformats.org/officeDocument/2006/relationships/image" Target="../media/image7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3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5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91.png"/><Relationship Id="rId6" Type="http://schemas.openxmlformats.org/officeDocument/2006/relationships/image" Target="../media/image83.png"/><Relationship Id="rId7" Type="http://schemas.openxmlformats.org/officeDocument/2006/relationships/image" Target="../media/image88.png"/><Relationship Id="rId8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6.png"/><Relationship Id="rId4" Type="http://schemas.openxmlformats.org/officeDocument/2006/relationships/image" Target="../media/image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6.png"/><Relationship Id="rId4" Type="http://schemas.openxmlformats.org/officeDocument/2006/relationships/image" Target="../media/image9.png"/><Relationship Id="rId5" Type="http://schemas.openxmlformats.org/officeDocument/2006/relationships/hyperlink" Target="https://drive.google.com/drive/u/1/folders/1MtP55ihZ6Y-uj1gfrg_Tx7t3lukNQlz8" TargetMode="External"/><Relationship Id="rId6" Type="http://schemas.openxmlformats.org/officeDocument/2006/relationships/hyperlink" Target="https://drive.google.com/drive/u/1/folders/1MtP55ihZ6Y-uj1gfrg_Tx7t3lukNQlz8" TargetMode="External"/><Relationship Id="rId7" Type="http://schemas.openxmlformats.org/officeDocument/2006/relationships/hyperlink" Target="https://drive.google.com/drive/u/1/folders/1MtP55ihZ6Y-uj1gfrg_Tx7t3lukNQlz8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3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" name="Google Shape;77;p23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23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Diferencias entre Seaborn y Matplotlib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Google Shape;209;p33"/>
          <p:cNvGraphicFramePr/>
          <p:nvPr/>
        </p:nvGraphicFramePr>
        <p:xfrm>
          <a:off x="247988" y="70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{04562C4A-BD5E-4BFD-B10A-2183417497AD}</a:tableStyleId>
              </a:tblPr>
              <a:tblGrid>
                <a:gridCol w="2077275"/>
                <a:gridCol w="3151625"/>
                <a:gridCol w="3419100"/>
              </a:tblGrid>
              <a:tr h="46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Características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Matplotlib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Seaborn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Funcionalidad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Gráficos básicos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Temas fascinantes. Compila datos a gráficos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larga y compleja e.g matplotlib.pyplot.bar(x_axis, y_axis)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simple y fácil de entender e.g seaborn.barplot(x_axis,y_axis)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Múltiples figuras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pueden tener figuras múltiples simultáneamente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Puede tener más problemas de memorias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9253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0845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" name="Google Shape;212;p33"/>
          <p:cNvGraphicFramePr/>
          <p:nvPr/>
        </p:nvGraphicFramePr>
        <p:xfrm>
          <a:off x="248000" y="295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{04562C4A-BD5E-4BFD-B10A-2183417497AD}</a:tableStyleId>
              </a:tblPr>
              <a:tblGrid>
                <a:gridCol w="2077275"/>
                <a:gridCol w="3151625"/>
                <a:gridCol w="34191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Flexibilidad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Altamente customizable y robusto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Evita superposición de temas 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DataFrames y Arrays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 eficientemente y trata a figuras y ejes como objetos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Más funcional y organizado y trata datasets como unidad simple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Casos de uso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Gráficas diversas usando Numpy y Pandas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Versión extendida de Matplotlib con el uso de Numpy y Pandas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funciones en 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Axes-level: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grafican datos en un objeto matplotlib.pyplot.Axes que retorna el valor de la función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Figure-level: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interactúa con matplotlib mediante un objeto Seaborn que usualmente es </a:t>
            </a:r>
            <a:r>
              <a:rPr b="1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4582200" y="1551225"/>
            <a:ext cx="38346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Algunas diferencias</a:t>
            </a:r>
            <a:endParaRPr b="0" i="0" sz="1350" u="none" cap="none" strike="noStrike">
              <a:solidFill>
                <a:schemeClr val="dk1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leyenda se coloca fuera del frame y pueden crear fácilmente figuras con múltiples subplots.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modifican más allá de los ejes en los que se dibujan y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aceptan el argumento ax que se integra con la interfaz orientada a objetos.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Axes-Level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917700" y="2037900"/>
            <a:ext cx="2166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cada módulo hay una función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ofrece una interfaz para sus diversas funciones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(e.g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distplot()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función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917700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688" y="1417525"/>
            <a:ext cx="4296125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/>
        </p:nvSpPr>
        <p:spPr>
          <a:xfrm>
            <a:off x="716550" y="1015575"/>
            <a:ext cx="7710900" cy="342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025" y="1168038"/>
            <a:ext cx="36385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900" y="1240788"/>
            <a:ext cx="3638550" cy="2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1081200" y="3763675"/>
            <a:ext cx="3244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Axes-level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5035575" y="3763675"/>
            <a:ext cx="3145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1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/>
          <p:nvPr/>
        </p:nvSpPr>
        <p:spPr>
          <a:xfrm>
            <a:off x="855150" y="1139225"/>
            <a:ext cx="7433700" cy="31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1246800" y="345975"/>
            <a:ext cx="6650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Figure: gráficos segmentados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813" y="1267063"/>
            <a:ext cx="7156369" cy="21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/>
        </p:nvSpPr>
        <p:spPr>
          <a:xfrm>
            <a:off x="993750" y="3523088"/>
            <a:ext cx="7156500" cy="60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-419" sz="11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Multiples figuras (Figure-level)</a:t>
            </a:r>
            <a:endParaRPr b="0" i="0" sz="11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-419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b="0" i="0" lang="es-419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b="0" i="0" lang="es-419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855150" y="4375050"/>
            <a:ext cx="6650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este tipo de funciones podemos incorporar gráficos segmentados por alguna categoría automáticamente 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9337" y="461000"/>
            <a:ext cx="4155475" cy="204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/>
          <p:nvPr/>
        </p:nvSpPr>
        <p:spPr>
          <a:xfrm>
            <a:off x="2329350" y="2581600"/>
            <a:ext cx="4485300" cy="210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 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b="0" i="0" lang="es-419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axs = plt.subplots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figsize=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gridspec_kw=</a:t>
            </a:r>
            <a:r>
              <a:rPr b="0" i="0" lang="es-419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width_ratios=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"bill_length_mm"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shrink=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alpha=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legend=</a:t>
            </a:r>
            <a:r>
              <a:rPr b="0" i="0" lang="es-419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]); 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f.tight_layout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1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987" y="739850"/>
            <a:ext cx="3812025" cy="26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0"/>
          <p:cNvSpPr txBox="1"/>
          <p:nvPr/>
        </p:nvSpPr>
        <p:spPr>
          <a:xfrm>
            <a:off x="2114400" y="3618543"/>
            <a:ext cx="49152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sns.relplot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Tipos de 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 txBox="1"/>
          <p:nvPr/>
        </p:nvSpPr>
        <p:spPr>
          <a:xfrm>
            <a:off x="1461300" y="187905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y primeros pasos con Data Science (parte II)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24"/>
          <p:cNvSpPr txBox="1"/>
          <p:nvPr/>
        </p:nvSpPr>
        <p:spPr>
          <a:xfrm>
            <a:off x="1461300" y="14173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08.</a:t>
            </a:r>
            <a:r>
              <a:rPr b="0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DATA SCIENCE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/>
          <p:nvPr/>
        </p:nvSpPr>
        <p:spPr>
          <a:xfrm>
            <a:off x="3237750" y="735175"/>
            <a:ext cx="2727000" cy="593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42"/>
          <p:cNvCxnSpPr/>
          <p:nvPr/>
        </p:nvCxnSpPr>
        <p:spPr>
          <a:xfrm>
            <a:off x="1044150" y="2064775"/>
            <a:ext cx="711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42"/>
          <p:cNvCxnSpPr/>
          <p:nvPr/>
        </p:nvCxnSpPr>
        <p:spPr>
          <a:xfrm>
            <a:off x="1045063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rgbClr val="393B4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78" name="Google Shape;278;p42"/>
          <p:cNvSpPr txBox="1"/>
          <p:nvPr/>
        </p:nvSpPr>
        <p:spPr>
          <a:xfrm>
            <a:off x="4035300" y="776575"/>
            <a:ext cx="1131900" cy="5103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</a:t>
            </a:r>
            <a:endParaRPr b="0" i="0" sz="1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9" name="Google Shape;27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42"/>
          <p:cNvCxnSpPr/>
          <p:nvPr/>
        </p:nvCxnSpPr>
        <p:spPr>
          <a:xfrm>
            <a:off x="4572000" y="1420675"/>
            <a:ext cx="0" cy="51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81" name="Google Shape;281;p42"/>
          <p:cNvCxnSpPr/>
          <p:nvPr/>
        </p:nvCxnSpPr>
        <p:spPr>
          <a:xfrm>
            <a:off x="2823550" y="2074850"/>
            <a:ext cx="0" cy="49020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82" name="Google Shape;282;p42"/>
          <p:cNvCxnSpPr/>
          <p:nvPr/>
        </p:nvCxnSpPr>
        <p:spPr>
          <a:xfrm>
            <a:off x="4572000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83" name="Google Shape;283;p42"/>
          <p:cNvCxnSpPr/>
          <p:nvPr/>
        </p:nvCxnSpPr>
        <p:spPr>
          <a:xfrm>
            <a:off x="6322025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84" name="Google Shape;284;p42"/>
          <p:cNvCxnSpPr/>
          <p:nvPr/>
        </p:nvCxnSpPr>
        <p:spPr>
          <a:xfrm>
            <a:off x="8161182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85" name="Google Shape;285;p42"/>
          <p:cNvSpPr/>
          <p:nvPr/>
        </p:nvSpPr>
        <p:spPr>
          <a:xfrm>
            <a:off x="333325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D1C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Líneas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42"/>
          <p:cNvSpPr/>
          <p:nvPr/>
        </p:nvSpPr>
        <p:spPr>
          <a:xfrm>
            <a:off x="2083363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D1C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42"/>
          <p:cNvSpPr/>
          <p:nvPr/>
        </p:nvSpPr>
        <p:spPr>
          <a:xfrm>
            <a:off x="3833400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42"/>
          <p:cNvSpPr/>
          <p:nvPr/>
        </p:nvSpPr>
        <p:spPr>
          <a:xfrm>
            <a:off x="5583425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42"/>
          <p:cNvSpPr/>
          <p:nvPr/>
        </p:nvSpPr>
        <p:spPr>
          <a:xfrm>
            <a:off x="7333450" y="26076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4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5950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332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303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591700" y="1460913"/>
            <a:ext cx="4485300" cy="166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Lineplot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"flights"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flights.head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may_flights = flights.query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 == 'May'"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data=may_flights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591700" y="3367338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 = flights.pivot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flights_wide.head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data=flights_wide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075" y="1373253"/>
            <a:ext cx="2701350" cy="181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4200" y="3207490"/>
            <a:ext cx="2209100" cy="1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4"/>
          <p:cNvSpPr txBox="1"/>
          <p:nvPr/>
        </p:nvSpPr>
        <p:spPr>
          <a:xfrm>
            <a:off x="609825" y="1545725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Scatterplot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tips.head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8826" y="1223638"/>
            <a:ext cx="2713050" cy="1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>
            <a:off x="609825" y="3620538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1" name="Google Shape;31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0788" y="3163112"/>
            <a:ext cx="2469125" cy="169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45"/>
          <p:cNvSpPr txBox="1"/>
          <p:nvPr/>
        </p:nvSpPr>
        <p:spPr>
          <a:xfrm>
            <a:off x="690850" y="1450800"/>
            <a:ext cx="4485300" cy="144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b="0" i="0" lang="es-419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sns.set_theme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"whitegrid"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sns.barplot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8" name="Google Shape;31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4713" y="1085475"/>
            <a:ext cx="2769900" cy="19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/>
        </p:nvSpPr>
        <p:spPr>
          <a:xfrm>
            <a:off x="690850" y="3557925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sns.barplot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0" name="Google Shape;32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7300" y="3060088"/>
            <a:ext cx="2584775" cy="17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" name="Google Shape;326;p46"/>
          <p:cNvSpPr txBox="1"/>
          <p:nvPr/>
        </p:nvSpPr>
        <p:spPr>
          <a:xfrm>
            <a:off x="690850" y="1537425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Histograma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690850" y="3451150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8" name="Google Shape;3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6925" y="1149225"/>
            <a:ext cx="2584775" cy="178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925" y="2950001"/>
            <a:ext cx="2584775" cy="178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47"/>
          <p:cNvSpPr txBox="1"/>
          <p:nvPr/>
        </p:nvSpPr>
        <p:spPr>
          <a:xfrm>
            <a:off x="690850" y="1537413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Boxplot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690850" y="3560950"/>
            <a:ext cx="4485300" cy="56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sns.boxplot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75" y="1225151"/>
            <a:ext cx="2121300" cy="1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5663" y="2986538"/>
            <a:ext cx="2488325" cy="17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Uso de Subplots y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473350" y="1908175"/>
            <a:ext cx="41448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definir una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grilla de gráficos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 una misma figura.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plt.subplots, especificamos: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filas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 = nrows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columnas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	= ncols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convierte en un array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lo tanto,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usar corchetes ⚠️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51"/>
          <p:cNvSpPr txBox="1"/>
          <p:nvPr/>
        </p:nvSpPr>
        <p:spPr>
          <a:xfrm>
            <a:off x="473350" y="1704050"/>
            <a:ext cx="41448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Comparemos las precipitaciones de Enero, Febrero y Marzo a lo largo de los años. ¿Cuál será el más seco? 🤔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un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tres filas y una sola columna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x = los años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y = las precipitaciones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51"/>
          <p:cNvSpPr txBox="1"/>
          <p:nvPr/>
        </p:nvSpPr>
        <p:spPr>
          <a:xfrm>
            <a:off x="624750" y="4111938"/>
            <a:ext cx="7894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plt.subplots(nrows=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ncols=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figsize=(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), sharex=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sharey=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>
            <a:off x="5047750" y="1663225"/>
            <a:ext cx="3566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los años son los mismos para todos los gráficos, ponemos el parámetro sharex en True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5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25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07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5" name="Google Shape;95;p25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5"/>
          <p:cNvSpPr txBox="1"/>
          <p:nvPr/>
        </p:nvSpPr>
        <p:spPr>
          <a:xfrm>
            <a:off x="1351375" y="1865200"/>
            <a:ext cx="1928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Visualizaciones y primeros pasos con DS I</a:t>
            </a:r>
            <a:endParaRPr b="1" i="0" sz="1500" u="none" cap="none" strike="noStrike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25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08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8" name="Google Shape;98;p25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5"/>
          <p:cNvSpPr txBox="1"/>
          <p:nvPr/>
        </p:nvSpPr>
        <p:spPr>
          <a:xfrm>
            <a:off x="3592650" y="1854625"/>
            <a:ext cx="1928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y primeros pasos con DS II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09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25"/>
          <p:cNvSpPr txBox="1"/>
          <p:nvPr/>
        </p:nvSpPr>
        <p:spPr>
          <a:xfrm>
            <a:off x="58651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Nombre de la clase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3" name="Google Shape;103;p25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25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25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25"/>
          <p:cNvSpPr txBox="1"/>
          <p:nvPr/>
        </p:nvSpPr>
        <p:spPr>
          <a:xfrm>
            <a:off x="1395275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 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5955750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 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3675513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r>
              <a:rPr b="0" i="0" lang="es-419" sz="12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52"/>
          <p:cNvSpPr txBox="1"/>
          <p:nvPr/>
        </p:nvSpPr>
        <p:spPr>
          <a:xfrm>
            <a:off x="476250" y="1431175"/>
            <a:ext cx="41448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Segundo, 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cada fila, le asignamos las precipitaciones de un mes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52"/>
          <p:cNvSpPr txBox="1"/>
          <p:nvPr/>
        </p:nvSpPr>
        <p:spPr>
          <a:xfrm>
            <a:off x="1061100" y="2873425"/>
            <a:ext cx="702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'Jan'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enero'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'Feb'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febrero'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'C1'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'Mar'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marzo'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'C2'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53"/>
          <p:cNvSpPr txBox="1"/>
          <p:nvPr/>
        </p:nvSpPr>
        <p:spPr>
          <a:xfrm>
            <a:off x="476250" y="1431175"/>
            <a:ext cx="41448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Tercero, 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Añadimos textos y leyendas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53"/>
          <p:cNvSpPr txBox="1"/>
          <p:nvPr/>
        </p:nvSpPr>
        <p:spPr>
          <a:xfrm>
            <a:off x="1229550" y="2679000"/>
            <a:ext cx="6684900" cy="164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].set_title(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los primeros tres meses del año'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].set_xlabel(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].set_ylabel(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(mm.)'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2" name="Google Shape;38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199" y="1450799"/>
            <a:ext cx="5763606" cy="32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55"/>
          <p:cNvSpPr txBox="1"/>
          <p:nvPr/>
        </p:nvSpPr>
        <p:spPr>
          <a:xfrm>
            <a:off x="568100" y="1724525"/>
            <a:ext cx="45651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pasar sharey=True, los subgráficos comparten la escala en el eje y. Esto permitió comparar a simple vista el volumen de precipitaciones.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subgráfico puede tener su propio título y etiquetas.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tener dos filas y dos columnas,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 se torna bidimensional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izquierdo se referencia con ax[0,0]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derecho se referencia con ax[0,1]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 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9" name="Google Shape;399;p57"/>
          <p:cNvSpPr txBox="1"/>
          <p:nvPr/>
        </p:nvSpPr>
        <p:spPr>
          <a:xfrm>
            <a:off x="473350" y="1908175"/>
            <a:ext cx="3834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clase mapea un conjunto de datos en varios ejes dispuestos en una cuadrícula de filas y columnas que corresponden a niveles de variables en el conjunto de datos.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gráficos que produce a menudo se denominan gráficos de "lattice", "trellis" o "small-multiple".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0" name="Google Shape;400;p57"/>
          <p:cNvSpPr txBox="1"/>
          <p:nvPr/>
        </p:nvSpPr>
        <p:spPr>
          <a:xfrm>
            <a:off x="4097350" y="1908175"/>
            <a:ext cx="433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representar niveles de una tercera variable con el parámetro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hue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traza diferentes subconjuntos de datos en diferentes colores.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" name="Google Shape;406;p58"/>
          <p:cNvSpPr txBox="1"/>
          <p:nvPr/>
        </p:nvSpPr>
        <p:spPr>
          <a:xfrm>
            <a:off x="597875" y="1504725"/>
            <a:ext cx="4385700" cy="102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row=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</a:t>
            </a:r>
            <a:r>
              <a:rPr b="0" i="0" lang="es-419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58"/>
          <p:cNvSpPr txBox="1"/>
          <p:nvPr/>
        </p:nvSpPr>
        <p:spPr>
          <a:xfrm>
            <a:off x="597875" y="3181925"/>
            <a:ext cx="43857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g.map_dataframe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g.add_legend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8" name="Google Shape;40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225" y="1061748"/>
            <a:ext cx="2224925" cy="19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675" y="3092177"/>
            <a:ext cx="3157775" cy="14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Customizaciones 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gráficos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5" name="Google Shape;425;p61"/>
          <p:cNvSpPr txBox="1"/>
          <p:nvPr/>
        </p:nvSpPr>
        <p:spPr>
          <a:xfrm>
            <a:off x="1229550" y="1543138"/>
            <a:ext cx="6684900" cy="291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"darkgrid"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".6"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":"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"axes.titleweight"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"axes.titlelocation"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"blue"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"axes.labelsize"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"12"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"axes.labelweight"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"axes.linewidth"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"purple"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"--"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"grid.linewidth"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"font.fantasy"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"Comic Sans MS"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"font.serif"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"Utopia"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9819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2690561" y="1715926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138" y="27143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2690561" y="2616576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2138" y="34466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690561" y="3244951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0" name="Google Shape;120;p26"/>
          <p:cNvCxnSpPr>
            <a:stCxn id="114" idx="2"/>
            <a:endCxn id="116" idx="0"/>
          </p:cNvCxnSpPr>
          <p:nvPr/>
        </p:nvCxnSpPr>
        <p:spPr>
          <a:xfrm flipH="1" rot="-5400000">
            <a:off x="2003625" y="2446263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26"/>
          <p:cNvCxnSpPr>
            <a:stCxn id="116" idx="2"/>
            <a:endCxn id="118" idx="0"/>
          </p:cNvCxnSpPr>
          <p:nvPr/>
        </p:nvCxnSpPr>
        <p:spPr>
          <a:xfrm flipH="1" rot="-5400000">
            <a:off x="2003325" y="3178576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1" name="Google Shape;431;p62"/>
          <p:cNvSpPr txBox="1"/>
          <p:nvPr/>
        </p:nvSpPr>
        <p:spPr>
          <a:xfrm>
            <a:off x="1229550" y="1616500"/>
            <a:ext cx="66849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275" y="2488125"/>
            <a:ext cx="2729432" cy="21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¡Importante!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63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 posible restablecer los parámetro por defecto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9" name="Google Shape;439;p63"/>
          <p:cNvSpPr txBox="1"/>
          <p:nvPr/>
        </p:nvSpPr>
        <p:spPr>
          <a:xfrm>
            <a:off x="637900" y="2848075"/>
            <a:ext cx="5107500" cy="492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sns.reset_orig</a:t>
            </a:r>
            <a:r>
              <a:rPr b="0" i="0" lang="es-419" sz="20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20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419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1" name="Google Shape;451;p65"/>
          <p:cNvSpPr txBox="1"/>
          <p:nvPr/>
        </p:nvSpPr>
        <p:spPr>
          <a:xfrm>
            <a:off x="473350" y="1626100"/>
            <a:ext cx="7169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Surfeando en Seaborn.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hará una demostración compartiendo pantalla de un ejemplo aplicado de Seaborn.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Tiempo estimado: 15 minutos</a:t>
            </a:r>
            <a:endParaRPr b="0" i="0" sz="25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52" name="Google Shape;452;p6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53" name="Google Shape;453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" name="Google Shape;454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66"/>
          <p:cNvSpPr txBox="1"/>
          <p:nvPr/>
        </p:nvSpPr>
        <p:spPr>
          <a:xfrm>
            <a:off x="473350" y="1908175"/>
            <a:ext cx="38346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valores son mediciones del pulso de 30 personas tras realizar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algún tipo de actividad por un determinado tiempo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Las columnas son: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66"/>
          <p:cNvSpPr txBox="1"/>
          <p:nvPr/>
        </p:nvSpPr>
        <p:spPr>
          <a:xfrm>
            <a:off x="4017800" y="1528125"/>
            <a:ext cx="43065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número identificador de la persona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Diet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dieta de la persona = baja en grasas o sin grasas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Time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duración del ejercicio = 1 min, 15 min o 30 min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Kind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tipo de ejercicio	= reposo, caminar o correr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7" name="Google Shape;467;p67"/>
          <p:cNvSpPr txBox="1"/>
          <p:nvPr/>
        </p:nvSpPr>
        <p:spPr>
          <a:xfrm>
            <a:off x="473350" y="1908175"/>
            <a:ext cx="38346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Observemos la distribución de las mediciones luego de 30 minutos de realizar el ejercicio.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Extraigamos sólo aquellas observaciones que se corresponden con un ejercicio de 30 minutos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8" name="Google Shape;468;p67"/>
          <p:cNvSpPr txBox="1"/>
          <p:nvPr/>
        </p:nvSpPr>
        <p:spPr>
          <a:xfrm>
            <a:off x="534425" y="3868050"/>
            <a:ext cx="4657500" cy="79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df_30_min = df_ejercicio[df_ejercicio[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'time'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== 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'30 min'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df_30_min.head()c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9" name="Google Shape;46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150" y="2055193"/>
            <a:ext cx="2859300" cy="1937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67"/>
          <p:cNvCxnSpPr>
            <a:stCxn id="468" idx="3"/>
            <a:endCxn id="469" idx="1"/>
          </p:cNvCxnSpPr>
          <p:nvPr/>
        </p:nvCxnSpPr>
        <p:spPr>
          <a:xfrm flipH="1" rot="10800000">
            <a:off x="5191925" y="3024300"/>
            <a:ext cx="563100" cy="12408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6" name="Google Shape;476;p68"/>
          <p:cNvSpPr txBox="1"/>
          <p:nvPr/>
        </p:nvSpPr>
        <p:spPr>
          <a:xfrm>
            <a:off x="473350" y="1703625"/>
            <a:ext cx="38346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Segundo,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Graficamos las distribuciones con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sns.displot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7" name="Google Shape;477;p68"/>
          <p:cNvSpPr txBox="1"/>
          <p:nvPr/>
        </p:nvSpPr>
        <p:spPr>
          <a:xfrm>
            <a:off x="784150" y="3492700"/>
            <a:ext cx="75195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plt.figure()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 = sns.displot(data=df_30_min, x=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'pulse'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kind=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'kde'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hue=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'kind'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fill=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ax.set(xlabel=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Cardíaca'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ylabel=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'Densidad'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title=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'Distribución  de las pulsaciones'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8" name="Google Shape;478;p68"/>
          <p:cNvSpPr txBox="1"/>
          <p:nvPr/>
        </p:nvSpPr>
        <p:spPr>
          <a:xfrm>
            <a:off x="4497150" y="170362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especificar la columna de valores en el parámetro x, en este caso nos interesa la columna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pulse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queremos separar las distribuciones según 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actividad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pasamos el parámetro hue='kind'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69"/>
          <p:cNvSpPr txBox="1"/>
          <p:nvPr/>
        </p:nvSpPr>
        <p:spPr>
          <a:xfrm>
            <a:off x="476250" y="193452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era de esperar, aquellas personas que corrieron terminaron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(en promedio)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una mayor frecuencia cardíaca respecto de las que no lo hicieron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5" name="Google Shape;48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0675" y="1618775"/>
            <a:ext cx="3548899" cy="2972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1" name="Google Shape;491;p70"/>
          <p:cNvSpPr txBox="1"/>
          <p:nvPr/>
        </p:nvSpPr>
        <p:spPr>
          <a:xfrm>
            <a:off x="476250" y="1934525"/>
            <a:ext cx="42183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el parámetro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kind='kde'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Seaborn realiza una estimación de la distribución a partir de los datos del Data Frame. A grandes rasgos, se puede pensar a este tipo de gráficos como una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versión suavizada del histograma de frecuencias relativas.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el parámetro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kind='hist',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 graficará un histograma.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parámetro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fill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añade el sombreado debajo de la distribución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Comparando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7" name="Google Shape;497;p71"/>
          <p:cNvSpPr txBox="1"/>
          <p:nvPr/>
        </p:nvSpPr>
        <p:spPr>
          <a:xfrm>
            <a:off x="457725" y="2211625"/>
            <a:ext cx="3652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comparar las distribuciones en base a las dietas, sólo hay que cambiar el parámetro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hue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8" name="Google Shape;498;p71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9" name="Google Shape;49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298" y="951850"/>
            <a:ext cx="3958375" cy="33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/>
          <p:nvPr/>
        </p:nvSpPr>
        <p:spPr>
          <a:xfrm>
            <a:off x="1040599" y="3560057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aprendizajes</a:t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4029350" y="587363"/>
            <a:ext cx="2141400" cy="58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Diferencias entre Matplotlib y Seaborn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4029350" y="133000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Seaborn: Comandos básicos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9" name="Google Shape;129;p27"/>
          <p:cNvCxnSpPr>
            <a:stCxn id="126" idx="3"/>
            <a:endCxn id="130" idx="1"/>
          </p:cNvCxnSpPr>
          <p:nvPr/>
        </p:nvCxnSpPr>
        <p:spPr>
          <a:xfrm>
            <a:off x="2449699" y="3852107"/>
            <a:ext cx="1579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31" name="Google Shape;131;p27"/>
          <p:cNvSpPr/>
          <p:nvPr/>
        </p:nvSpPr>
        <p:spPr>
          <a:xfrm>
            <a:off x="6786700" y="733325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Axis-level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4029350" y="1295225"/>
            <a:ext cx="2141400" cy="3306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funciones Seaborn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6786700" y="1232838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Figure-level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4029350" y="1749575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gráficos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6786700" y="1663600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6786700" y="2113538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Puntos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6786700" y="2563475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Barras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6786700" y="2990000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Histograma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6786700" y="3394600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Boxplot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4029350" y="2203925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 de Subplots y Facetgrid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4029350" y="2658275"/>
            <a:ext cx="2141400" cy="4224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Customizaciones sobre gráficos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4029350" y="3218438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aplicado Seaborn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1040599" y="1622832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a Seaborn</a:t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4029350" y="3686800"/>
            <a:ext cx="2141400" cy="3306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Supervisado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4029350" y="4242625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Supervisado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1040599" y="4320532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Scikit-Learn</a:t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6" name="Google Shape;146;p27"/>
          <p:cNvCxnSpPr>
            <a:stCxn id="126" idx="3"/>
            <a:endCxn id="144" idx="1"/>
          </p:cNvCxnSpPr>
          <p:nvPr/>
        </p:nvCxnSpPr>
        <p:spPr>
          <a:xfrm>
            <a:off x="2449699" y="3852107"/>
            <a:ext cx="1579800" cy="5559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7" name="Google Shape;147;p27"/>
          <p:cNvCxnSpPr>
            <a:stCxn id="143" idx="3"/>
            <a:endCxn id="132" idx="1"/>
          </p:cNvCxnSpPr>
          <p:nvPr/>
        </p:nvCxnSpPr>
        <p:spPr>
          <a:xfrm flipH="1" rot="10800000">
            <a:off x="2449699" y="1460382"/>
            <a:ext cx="1579800" cy="454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8" name="Google Shape;148;p27"/>
          <p:cNvCxnSpPr>
            <a:stCxn id="143" idx="3"/>
            <a:endCxn id="134" idx="1"/>
          </p:cNvCxnSpPr>
          <p:nvPr/>
        </p:nvCxnSpPr>
        <p:spPr>
          <a:xfrm>
            <a:off x="2449699" y="1914882"/>
            <a:ext cx="1579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9" name="Google Shape;149;p27"/>
          <p:cNvCxnSpPr>
            <a:stCxn id="143" idx="3"/>
            <a:endCxn id="140" idx="1"/>
          </p:cNvCxnSpPr>
          <p:nvPr/>
        </p:nvCxnSpPr>
        <p:spPr>
          <a:xfrm>
            <a:off x="2449699" y="1914882"/>
            <a:ext cx="1579800" cy="454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0" name="Google Shape;150;p27"/>
          <p:cNvCxnSpPr>
            <a:stCxn id="143" idx="3"/>
            <a:endCxn id="141" idx="1"/>
          </p:cNvCxnSpPr>
          <p:nvPr/>
        </p:nvCxnSpPr>
        <p:spPr>
          <a:xfrm>
            <a:off x="2449699" y="1914882"/>
            <a:ext cx="1579800" cy="954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1" name="Google Shape;151;p27"/>
          <p:cNvCxnSpPr>
            <a:stCxn id="143" idx="3"/>
            <a:endCxn id="142" idx="1"/>
          </p:cNvCxnSpPr>
          <p:nvPr/>
        </p:nvCxnSpPr>
        <p:spPr>
          <a:xfrm>
            <a:off x="2449699" y="1914882"/>
            <a:ext cx="1579800" cy="1468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2" name="Google Shape;152;p27"/>
          <p:cNvCxnSpPr>
            <a:stCxn id="132" idx="3"/>
            <a:endCxn id="131" idx="1"/>
          </p:cNvCxnSpPr>
          <p:nvPr/>
        </p:nvCxnSpPr>
        <p:spPr>
          <a:xfrm flipH="1" rot="10800000">
            <a:off x="6170750" y="879425"/>
            <a:ext cx="615900" cy="581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3" name="Google Shape;153;p27"/>
          <p:cNvCxnSpPr>
            <a:stCxn id="132" idx="3"/>
            <a:endCxn id="133" idx="1"/>
          </p:cNvCxnSpPr>
          <p:nvPr/>
        </p:nvCxnSpPr>
        <p:spPr>
          <a:xfrm flipH="1" rot="10800000">
            <a:off x="6170750" y="1378925"/>
            <a:ext cx="615900" cy="81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4" name="Google Shape;154;p27"/>
          <p:cNvCxnSpPr>
            <a:stCxn id="134" idx="3"/>
            <a:endCxn id="135" idx="1"/>
          </p:cNvCxnSpPr>
          <p:nvPr/>
        </p:nvCxnSpPr>
        <p:spPr>
          <a:xfrm flipH="1" rot="10800000">
            <a:off x="6170750" y="1809575"/>
            <a:ext cx="615900" cy="105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5" name="Google Shape;155;p27"/>
          <p:cNvCxnSpPr>
            <a:stCxn id="134" idx="3"/>
            <a:endCxn id="136" idx="1"/>
          </p:cNvCxnSpPr>
          <p:nvPr/>
        </p:nvCxnSpPr>
        <p:spPr>
          <a:xfrm>
            <a:off x="6170750" y="1914875"/>
            <a:ext cx="615900" cy="344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6" name="Google Shape;156;p27"/>
          <p:cNvCxnSpPr>
            <a:stCxn id="134" idx="3"/>
            <a:endCxn id="137" idx="1"/>
          </p:cNvCxnSpPr>
          <p:nvPr/>
        </p:nvCxnSpPr>
        <p:spPr>
          <a:xfrm>
            <a:off x="6170750" y="1914875"/>
            <a:ext cx="615900" cy="794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7" name="Google Shape;157;p27"/>
          <p:cNvCxnSpPr>
            <a:stCxn id="134" idx="3"/>
            <a:endCxn id="138" idx="1"/>
          </p:cNvCxnSpPr>
          <p:nvPr/>
        </p:nvCxnSpPr>
        <p:spPr>
          <a:xfrm>
            <a:off x="6170750" y="1914875"/>
            <a:ext cx="615900" cy="1221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8" name="Google Shape;158;p27"/>
          <p:cNvCxnSpPr>
            <a:stCxn id="134" idx="3"/>
            <a:endCxn id="139" idx="1"/>
          </p:cNvCxnSpPr>
          <p:nvPr/>
        </p:nvCxnSpPr>
        <p:spPr>
          <a:xfrm>
            <a:off x="6170750" y="1914875"/>
            <a:ext cx="615900" cy="1625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9" name="Google Shape;159;p27"/>
          <p:cNvCxnSpPr>
            <a:stCxn id="143" idx="3"/>
            <a:endCxn id="127" idx="1"/>
          </p:cNvCxnSpPr>
          <p:nvPr/>
        </p:nvCxnSpPr>
        <p:spPr>
          <a:xfrm flipH="1" rot="10800000">
            <a:off x="2449699" y="879282"/>
            <a:ext cx="1579800" cy="1035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60" name="Google Shape;160;p27"/>
          <p:cNvCxnSpPr/>
          <p:nvPr/>
        </p:nvCxnSpPr>
        <p:spPr>
          <a:xfrm flipH="1" rot="10800000">
            <a:off x="2449699" y="510282"/>
            <a:ext cx="1571100" cy="140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1" name="Google Shape;161;p27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" name="Google Shape;163;p27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5" name="Google Shape;505;p72"/>
          <p:cNvSpPr txBox="1"/>
          <p:nvPr/>
        </p:nvSpPr>
        <p:spPr>
          <a:xfrm>
            <a:off x="473350" y="1626100"/>
            <a:ext cx="7169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Surfeando en Seaborn.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hará una demostración, compartiendo pantalla, de un ejemplo de Categorical plots en Seaborn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Tiempo estimado: 15 minutos</a:t>
            </a:r>
            <a:endParaRPr b="0" i="0" sz="25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6" name="Google Shape;506;p72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07" name="Google Shape;507;p7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8" name="Google Shape;508;p7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 txBox="1"/>
          <p:nvPr/>
        </p:nvSpPr>
        <p:spPr>
          <a:xfrm>
            <a:off x="473350" y="619525"/>
            <a:ext cx="719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Comparación desgregando por dos categorías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4" name="Google Shape;514;p73"/>
          <p:cNvSpPr txBox="1"/>
          <p:nvPr/>
        </p:nvSpPr>
        <p:spPr>
          <a:xfrm>
            <a:off x="473350" y="2087625"/>
            <a:ext cx="42183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bien los ejemplos anteriores nos permitían visualizar las distribuciones de acuerdo a una categoría, podríamos querer visualizar los datos en base a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variables distintas 🤔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sns.catplot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el parámetro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kind='violin'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comparar distribuciones separando los datos en base a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dos categorías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simultáneamente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4"/>
          <p:cNvSpPr txBox="1"/>
          <p:nvPr/>
        </p:nvSpPr>
        <p:spPr>
          <a:xfrm>
            <a:off x="473350" y="619525"/>
            <a:ext cx="719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Desgregación en base a duración y dieta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0" name="Google Shape;520;p74"/>
          <p:cNvSpPr txBox="1"/>
          <p:nvPr/>
        </p:nvSpPr>
        <p:spPr>
          <a:xfrm>
            <a:off x="473350" y="2087625"/>
            <a:ext cx="421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Visualicemos las pulsaciones en base a la duración de la actividad y al tipo de dieta: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1" name="Google Shape;521;p74"/>
          <p:cNvSpPr txBox="1"/>
          <p:nvPr/>
        </p:nvSpPr>
        <p:spPr>
          <a:xfrm>
            <a:off x="668950" y="2880588"/>
            <a:ext cx="79233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 = sns.catplot(data=df_ejercicio, kind=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'violin'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x=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'time'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y=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'pulse'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hue=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'diet'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split=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ax.set(xlabel=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'Duración de ejercicio'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ylabel=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cardíaca'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title=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'Categorización de la distribución de pulsaciones'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5"/>
          <p:cNvSpPr txBox="1"/>
          <p:nvPr/>
        </p:nvSpPr>
        <p:spPr>
          <a:xfrm>
            <a:off x="473350" y="619525"/>
            <a:ext cx="71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7" name="Google Shape;52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6900" y="1298225"/>
            <a:ext cx="4016425" cy="3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 txBox="1"/>
          <p:nvPr/>
        </p:nvSpPr>
        <p:spPr>
          <a:xfrm>
            <a:off x="473350" y="619525"/>
            <a:ext cx="719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Desgregación en base a actividad y dieta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3" name="Google Shape;533;p76"/>
          <p:cNvSpPr txBox="1"/>
          <p:nvPr/>
        </p:nvSpPr>
        <p:spPr>
          <a:xfrm>
            <a:off x="473350" y="2087625"/>
            <a:ext cx="4218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visualizar en base a la actividad, únicamente cambiamos el valor del parámetro x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4" name="Google Shape;534;p76"/>
          <p:cNvSpPr txBox="1"/>
          <p:nvPr/>
        </p:nvSpPr>
        <p:spPr>
          <a:xfrm>
            <a:off x="682375" y="2920663"/>
            <a:ext cx="79233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 = sns.catplot(data=df_ejercicio, kind=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'violin'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x=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'kind'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y=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'pulse'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hue=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'diet'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split=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ax.set(xlabel=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'Duración de ejercicio'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ylabel=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cardíaca'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title=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'Categorización de la distribución de pulsaciones'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7"/>
          <p:cNvSpPr txBox="1"/>
          <p:nvPr/>
        </p:nvSpPr>
        <p:spPr>
          <a:xfrm>
            <a:off x="473350" y="619525"/>
            <a:ext cx="71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0" name="Google Shape;54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0115" y="1195925"/>
            <a:ext cx="4243774" cy="36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8"/>
          <p:cNvSpPr txBox="1"/>
          <p:nvPr/>
        </p:nvSpPr>
        <p:spPr>
          <a:xfrm>
            <a:off x="1174501" y="1371150"/>
            <a:ext cx="6795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Science in a Nutshell, 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primeros conceptos: </a:t>
            </a:r>
            <a:r>
              <a:rPr b="1" i="0" lang="es-419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clasificación, regresión y clustering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Aprendizaje Supervisado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6" name="Google Shape;5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300" y="1200600"/>
            <a:ext cx="6221402" cy="339045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tipo de problemas resuelve?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2" name="Google Shape;562;p81"/>
          <p:cNvSpPr txBox="1"/>
          <p:nvPr/>
        </p:nvSpPr>
        <p:spPr>
          <a:xfrm>
            <a:off x="473350" y="1908175"/>
            <a:ext cx="38346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Problemas de clasificación: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Necesitan predecir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clase más probable de un elemento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en función de un conjunto de variables de entrada. Para este tipo de algoritmos, la variable target o respuesta,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variable de tipo categórica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3" name="Google Shape;563;p81"/>
          <p:cNvSpPr txBox="1"/>
          <p:nvPr/>
        </p:nvSpPr>
        <p:spPr>
          <a:xfrm>
            <a:off x="4101850" y="1532500"/>
            <a:ext cx="4229700" cy="17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Problemas de regresión: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vez de predecir categorías,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predicen valores numéricos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Es decir, la variable target en un problema de regresión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de tipo cuantitativa.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Cuestionario de tarea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¿Te gustaría comprobar tus conocimientos de la clase anterior?</a:t>
            </a:r>
            <a:endParaRPr b="1" i="0" sz="25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73350" y="26108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Te compartimos a través del chat de Zoom / chat de la plataforma el enlace a un breve </a:t>
            </a:r>
            <a:r>
              <a:rPr b="1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cuestionario de Kahoot.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2" name="Google Shape;172;p2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73" name="Google Shape;173;p2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" name="Google Shape;174;p28" title="ícono de cuestionario de tare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6500" y="742675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2"/>
          <p:cNvSpPr txBox="1"/>
          <p:nvPr/>
        </p:nvSpPr>
        <p:spPr>
          <a:xfrm>
            <a:off x="476250" y="694075"/>
            <a:ext cx="448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Entonces,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sé si tengo que utilizar un algoritmo de clasificación o de regresión?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Depende del tipo de problema que plantea mi variable a predecir 😉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9" name="Google Shape;56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1207" y="1985714"/>
            <a:ext cx="4741598" cy="2467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3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Supervisado: Clasificación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5" name="Google Shape;575;p83"/>
          <p:cNvSpPr txBox="1"/>
          <p:nvPr/>
        </p:nvSpPr>
        <p:spPr>
          <a:xfrm>
            <a:off x="476250" y="2128200"/>
            <a:ext cx="3834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algoritmos de clasificación intentan predecir una categoría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Enfermo/No enfermo.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Sobrevive/No sobrevive.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Baja/ No baja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Machine Learning': definición, tipos y aplicaciones prácticas - Iberdrola" id="576" name="Google Shape;57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3925" y="1912538"/>
            <a:ext cx="3584125" cy="22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Supervisado: Regresión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84"/>
          <p:cNvSpPr txBox="1"/>
          <p:nvPr/>
        </p:nvSpPr>
        <p:spPr>
          <a:xfrm>
            <a:off x="476250" y="2128200"/>
            <a:ext cx="38346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Planteamos la hipótesis de que </a:t>
            </a:r>
            <a:r>
              <a:rPr b="1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podría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existir algún tipo de dependencia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variable con respecto a la otra.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este tipo de dependencia existe,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queremos ver de qué forma se da esa relación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Supervisado: Regresión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8" name="Google Shape;588;p85"/>
          <p:cNvSpPr txBox="1"/>
          <p:nvPr/>
        </p:nvSpPr>
        <p:spPr>
          <a:xfrm>
            <a:off x="476250" y="2128200"/>
            <a:ext cx="3942600" cy="28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Supongamos entonces, que tenemos dos variables: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veamos el siguiente gráfico: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Pareciera que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variables tienen una fuerte correlación positiva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si lo pensamos en términos de dependencia, quiere decir que cuando la variable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aumenta, entonces también lo hace la variable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viceversa.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9" name="Google Shape;5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5050" y="1784738"/>
            <a:ext cx="3049835" cy="20594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¡Atención!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p86"/>
          <p:cNvSpPr txBox="1"/>
          <p:nvPr/>
        </p:nvSpPr>
        <p:spPr>
          <a:xfrm>
            <a:off x="473350" y="1626100"/>
            <a:ext cx="68745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Cuando planteamos que ante un cambio en la variable x se produce un cambio en la variable y. A esto lo llamaremos </a:t>
            </a:r>
            <a:r>
              <a:rPr b="1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dependencia de la variable</a:t>
            </a:r>
            <a:r>
              <a:rPr b="0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0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 hacia la variable</a:t>
            </a:r>
            <a:r>
              <a:rPr b="1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 x</a:t>
            </a:r>
            <a:r>
              <a:rPr b="0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i="0" sz="2500" u="none" cap="none" strike="noStrike">
              <a:solidFill>
                <a:srgbClr val="DCDCD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7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una función matemática estándar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p87"/>
          <p:cNvSpPr txBox="1"/>
          <p:nvPr/>
        </p:nvSpPr>
        <p:spPr>
          <a:xfrm>
            <a:off x="476250" y="2128200"/>
            <a:ext cx="3942600" cy="28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</a:t>
            </a:r>
            <a:r>
              <a:rPr b="1" i="0" lang="es-419" sz="1350" u="none" cap="none" strike="noStrike">
                <a:solidFill>
                  <a:srgbClr val="3CEFA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donde la variable y es una función de x, o sea que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definitiva y depende del cambio de 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Otra forma de decir lo mismo es que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variable independiente, o sea que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su cambio no depende de nuestro modelo.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2" name="Google Shape;60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375" y="2224775"/>
            <a:ext cx="683525" cy="1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8" name="Google Shape;608;p8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609" name="Google Shape;609;p8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0" name="Google Shape;610;p88" title="ícono de repas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p88"/>
          <p:cNvSpPr txBox="1"/>
          <p:nvPr/>
        </p:nvSpPr>
        <p:spPr>
          <a:xfrm>
            <a:off x="473350" y="1682450"/>
            <a:ext cx="39363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👉 donde a y b son números reales.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función genera una recta en el plano.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valor de a (ordenada al origen) muestra cuál es el valor de </a:t>
            </a:r>
            <a:r>
              <a:rPr b="0" i="1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cuando</a:t>
            </a:r>
            <a:r>
              <a:rPr b="0" i="1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x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vale 0.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valor de b (pendiente), por su parte, indica el grado de inclinación de la recta.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88"/>
          <p:cNvSpPr/>
          <p:nvPr/>
        </p:nvSpPr>
        <p:spPr>
          <a:xfrm>
            <a:off x="1010325" y="1745125"/>
            <a:ext cx="1285800" cy="224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225" y="1745125"/>
            <a:ext cx="1122000" cy="2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¡Importante!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9" name="Google Shape;619;p89"/>
          <p:cNvSpPr txBox="1"/>
          <p:nvPr/>
        </p:nvSpPr>
        <p:spPr>
          <a:xfrm>
            <a:off x="473350" y="1626100"/>
            <a:ext cx="6874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000"/>
              <a:buFont typeface="Helvetica Neue Light"/>
              <a:buChar char="✓"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recta totalmente horizontal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 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pendiente igual a cero. </a:t>
            </a:r>
            <a:endParaRPr b="1" i="0" sz="2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000"/>
              <a:buFont typeface="Helvetica Neue Light"/>
              <a:buChar char="✓"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recta inclinada 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sentido de la correlación positiva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 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pendiente positiva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000"/>
              <a:buFont typeface="Helvetica Neue Light"/>
              <a:buChar char="✓"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recta inclinada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el sentido de la correlación negativa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 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pendiente negativa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2000"/>
              <a:buFont typeface="Helvetica Neue Light"/>
              <a:buChar char="✓"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recta vertical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 pendiente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infinita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0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no Supervisado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9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Aprendizaje no Supervisado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1" name="Google Shape;631;p91"/>
          <p:cNvSpPr txBox="1"/>
          <p:nvPr/>
        </p:nvSpPr>
        <p:spPr>
          <a:xfrm>
            <a:off x="917700" y="1820725"/>
            <a:ext cx="2166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Infieren patrones de un conjunto de datos sin referencia a resultados conocidos o etiquetados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esto significa en otras palabras, que no cuenta con una variable “y” sólo tengo “X”.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2" name="Google Shape;632;p91"/>
          <p:cNvSpPr/>
          <p:nvPr/>
        </p:nvSpPr>
        <p:spPr>
          <a:xfrm>
            <a:off x="3381225" y="1820725"/>
            <a:ext cx="4725000" cy="205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3675" y="1873538"/>
            <a:ext cx="4700100" cy="19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/>
          <p:nvPr/>
        </p:nvSpPr>
        <p:spPr>
          <a:xfrm>
            <a:off x="856950" y="2352275"/>
            <a:ext cx="2195100" cy="449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Matplotlib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5419650" y="2349600"/>
            <a:ext cx="2195100" cy="449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Gráficos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2872625" y="1190925"/>
            <a:ext cx="2659200" cy="5373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476250" y="547350"/>
            <a:ext cx="5282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la primera parte vimos los siguientes temas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5419638" y="3038913"/>
            <a:ext cx="2867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línea.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puntos.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barra.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69999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963" y="2324550"/>
            <a:ext cx="259575" cy="2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3138300" y="1262925"/>
            <a:ext cx="2195100" cy="384600"/>
          </a:xfrm>
          <a:prstGeom prst="rect">
            <a:avLst/>
          </a:prstGeom>
          <a:solidFill>
            <a:srgbClr val="EEFF41">
              <a:alpha val="92940"/>
            </a:srgbClr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Visualización en Python</a:t>
            </a: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29"/>
          <p:cNvCxnSpPr/>
          <p:nvPr/>
        </p:nvCxnSpPr>
        <p:spPr>
          <a:xfrm>
            <a:off x="4235850" y="1913113"/>
            <a:ext cx="0" cy="5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7" name="Google Shape;187;p29"/>
          <p:cNvCxnSpPr/>
          <p:nvPr/>
        </p:nvCxnSpPr>
        <p:spPr>
          <a:xfrm rot="10800000">
            <a:off x="3347700" y="2648838"/>
            <a:ext cx="1776300" cy="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3050" y="2447025"/>
            <a:ext cx="259575" cy="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/>
          <p:nvPr/>
        </p:nvSpPr>
        <p:spPr>
          <a:xfrm>
            <a:off x="501450" y="3287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vs. no Supervisado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9" name="Google Shape;639;p92"/>
          <p:cNvSpPr/>
          <p:nvPr/>
        </p:nvSpPr>
        <p:spPr>
          <a:xfrm>
            <a:off x="2208694" y="1753663"/>
            <a:ext cx="1592100" cy="260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Supervisado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0" name="Google Shape;640;p92"/>
          <p:cNvSpPr/>
          <p:nvPr/>
        </p:nvSpPr>
        <p:spPr>
          <a:xfrm>
            <a:off x="1833444" y="2311582"/>
            <a:ext cx="911100" cy="6549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2"/>
          <p:cNvSpPr/>
          <p:nvPr/>
        </p:nvSpPr>
        <p:spPr>
          <a:xfrm>
            <a:off x="3264606" y="2311582"/>
            <a:ext cx="911100" cy="6549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Son manzanas</a:t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92"/>
          <p:cNvSpPr/>
          <p:nvPr/>
        </p:nvSpPr>
        <p:spPr>
          <a:xfrm>
            <a:off x="2460347" y="3826688"/>
            <a:ext cx="1592100" cy="654900"/>
          </a:xfrm>
          <a:prstGeom prst="cloudCallout">
            <a:avLst>
              <a:gd fmla="val -21625" name="adj1"/>
              <a:gd fmla="val -75828" name="adj2"/>
            </a:avLst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una manzana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3" name="Google Shape;643;p92"/>
          <p:cNvSpPr txBox="1"/>
          <p:nvPr/>
        </p:nvSpPr>
        <p:spPr>
          <a:xfrm>
            <a:off x="1865447" y="2013763"/>
            <a:ext cx="10272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data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4" name="Google Shape;644;p92"/>
          <p:cNvSpPr txBox="1"/>
          <p:nvPr/>
        </p:nvSpPr>
        <p:spPr>
          <a:xfrm>
            <a:off x="3229951" y="2013763"/>
            <a:ext cx="10965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Anotaciones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5" name="Google Shape;64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8457" y="2363516"/>
            <a:ext cx="342395" cy="30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6065" y="2587126"/>
            <a:ext cx="342395" cy="30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7011" y="3246426"/>
            <a:ext cx="342395" cy="30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88143" y="3118906"/>
            <a:ext cx="633181" cy="555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92"/>
          <p:cNvCxnSpPr>
            <a:stCxn id="640" idx="3"/>
            <a:endCxn id="648" idx="0"/>
          </p:cNvCxnSpPr>
          <p:nvPr/>
        </p:nvCxnSpPr>
        <p:spPr>
          <a:xfrm>
            <a:off x="2744544" y="2639032"/>
            <a:ext cx="260100" cy="4800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0" name="Google Shape;650;p92"/>
          <p:cNvCxnSpPr>
            <a:stCxn id="641" idx="1"/>
            <a:endCxn id="648" idx="0"/>
          </p:cNvCxnSpPr>
          <p:nvPr/>
        </p:nvCxnSpPr>
        <p:spPr>
          <a:xfrm flipH="1">
            <a:off x="3004806" y="2639032"/>
            <a:ext cx="259800" cy="4800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1" name="Google Shape;651;p92"/>
          <p:cNvCxnSpPr>
            <a:stCxn id="648" idx="3"/>
            <a:endCxn id="647" idx="1"/>
          </p:cNvCxnSpPr>
          <p:nvPr/>
        </p:nvCxnSpPr>
        <p:spPr>
          <a:xfrm>
            <a:off x="3321324" y="3396579"/>
            <a:ext cx="285600" cy="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52" name="Google Shape;652;p92"/>
          <p:cNvSpPr txBox="1"/>
          <p:nvPr/>
        </p:nvSpPr>
        <p:spPr>
          <a:xfrm>
            <a:off x="3949399" y="3148505"/>
            <a:ext cx="260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419" sz="2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2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3" name="Google Shape;653;p92"/>
          <p:cNvSpPr txBox="1"/>
          <p:nvPr/>
        </p:nvSpPr>
        <p:spPr>
          <a:xfrm>
            <a:off x="1459950" y="3945150"/>
            <a:ext cx="12282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Predicción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4" name="Google Shape;654;p92"/>
          <p:cNvSpPr/>
          <p:nvPr/>
        </p:nvSpPr>
        <p:spPr>
          <a:xfrm>
            <a:off x="6915238" y="3903860"/>
            <a:ext cx="519900" cy="55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D4D4D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2"/>
          <p:cNvSpPr/>
          <p:nvPr/>
        </p:nvSpPr>
        <p:spPr>
          <a:xfrm>
            <a:off x="6338913" y="3926292"/>
            <a:ext cx="519900" cy="55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D4D4D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92"/>
          <p:cNvSpPr/>
          <p:nvPr/>
        </p:nvSpPr>
        <p:spPr>
          <a:xfrm>
            <a:off x="5762613" y="3926292"/>
            <a:ext cx="519900" cy="55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92"/>
          <p:cNvSpPr/>
          <p:nvPr/>
        </p:nvSpPr>
        <p:spPr>
          <a:xfrm>
            <a:off x="5787225" y="1715627"/>
            <a:ext cx="1592100" cy="3003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supervisado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92"/>
          <p:cNvSpPr/>
          <p:nvPr/>
        </p:nvSpPr>
        <p:spPr>
          <a:xfrm>
            <a:off x="5593425" y="2274277"/>
            <a:ext cx="1979700" cy="5553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3646" y="2408716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4399" y="2408721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44799" y="2408716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4021" y="2408721"/>
            <a:ext cx="375964" cy="32726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92"/>
          <p:cNvSpPr txBox="1"/>
          <p:nvPr/>
        </p:nvSpPr>
        <p:spPr>
          <a:xfrm>
            <a:off x="6065025" y="1979588"/>
            <a:ext cx="10365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data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4" name="Google Shape;664;p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35639" y="3087918"/>
            <a:ext cx="695259" cy="6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92"/>
          <p:cNvCxnSpPr/>
          <p:nvPr/>
        </p:nvCxnSpPr>
        <p:spPr>
          <a:xfrm flipH="1">
            <a:off x="6128166" y="3608782"/>
            <a:ext cx="192600" cy="2205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6" name="Google Shape;666;p92"/>
          <p:cNvCxnSpPr>
            <a:stCxn id="664" idx="2"/>
            <a:endCxn id="655" idx="0"/>
          </p:cNvCxnSpPr>
          <p:nvPr/>
        </p:nvCxnSpPr>
        <p:spPr>
          <a:xfrm>
            <a:off x="6583268" y="3693118"/>
            <a:ext cx="15600" cy="2331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7" name="Google Shape;667;p92"/>
          <p:cNvCxnSpPr/>
          <p:nvPr/>
        </p:nvCxnSpPr>
        <p:spPr>
          <a:xfrm>
            <a:off x="6930899" y="3591580"/>
            <a:ext cx="209700" cy="2481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68" name="Google Shape;668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3885" y="4060940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10893" y="4060940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77897" y="4026830"/>
            <a:ext cx="375964" cy="327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92"/>
          <p:cNvCxnSpPr>
            <a:endCxn id="664" idx="0"/>
          </p:cNvCxnSpPr>
          <p:nvPr/>
        </p:nvCxnSpPr>
        <p:spPr>
          <a:xfrm>
            <a:off x="6583268" y="2887518"/>
            <a:ext cx="0" cy="2004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Clustering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algoritmos no Supervisados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2" name="Google Shape;682;p94"/>
          <p:cNvSpPr txBox="1"/>
          <p:nvPr/>
        </p:nvSpPr>
        <p:spPr>
          <a:xfrm>
            <a:off x="476250" y="2128200"/>
            <a:ext cx="39426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El aprendizaje supervisado se compone de dos grande tipos de problemas: </a:t>
            </a:r>
            <a:endParaRPr b="0" i="0" sz="135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Helvetica Neue"/>
              <a:buChar char="✓"/>
            </a:pPr>
            <a:r>
              <a:rPr b="1" i="0" lang="es-419" sz="1350" u="none" cap="none" strike="noStrike">
                <a:solidFill>
                  <a:srgbClr val="222222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Clustering</a:t>
            </a:r>
            <a:r>
              <a:rPr b="0" i="0" lang="es-419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donde se busca encontrar grupos subyacentes en los datos, con algoritmos basados en Jerarquías, Particiones, Densidad, Modelos o Grillas</a:t>
            </a:r>
            <a:r>
              <a:rPr b="0" i="0" lang="es-419" sz="135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br>
              <a:rPr b="0" i="0" lang="es-419" sz="135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3" name="Google Shape;683;p94"/>
          <p:cNvSpPr txBox="1"/>
          <p:nvPr/>
        </p:nvSpPr>
        <p:spPr>
          <a:xfrm>
            <a:off x="4418850" y="2837125"/>
            <a:ext cx="3942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"/>
              <a:buChar char="✓"/>
            </a:pPr>
            <a:r>
              <a:rPr b="1" i="0" lang="es-419" sz="1350" u="none" cap="none" strike="noStrike">
                <a:solidFill>
                  <a:srgbClr val="222222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Reducción de dimensionalidad</a:t>
            </a:r>
            <a:r>
              <a:rPr b="0" i="0" lang="es-419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que busca encontrar pocas dimensiones como combinaciones lineales de las variables originales, con algoritmos como el PCA; ICA; t-SNE, Isomap. Análisis Factorial entre otros.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2613" y="776688"/>
            <a:ext cx="5978776" cy="35901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K-means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4" name="Google Shape;694;p96"/>
          <p:cNvSpPr txBox="1"/>
          <p:nvPr/>
        </p:nvSpPr>
        <p:spPr>
          <a:xfrm>
            <a:off x="457725" y="2211625"/>
            <a:ext cx="417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K-means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como un algoritmo de clustering utilizando particiones.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5" name="Google Shape;695;p96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6" name="Google Shape;69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8526" y="1142850"/>
            <a:ext cx="3732575" cy="2857800"/>
          </a:xfrm>
          <a:prstGeom prst="rect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7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7"/>
          <p:cNvSpPr txBox="1"/>
          <p:nvPr/>
        </p:nvSpPr>
        <p:spPr>
          <a:xfrm>
            <a:off x="1219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3" name="Google Shape;703;p97"/>
          <p:cNvSpPr txBox="1"/>
          <p:nvPr/>
        </p:nvSpPr>
        <p:spPr>
          <a:xfrm>
            <a:off x="4264975" y="1126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DBSCAN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4" name="Google Shape;704;p97"/>
          <p:cNvSpPr txBox="1"/>
          <p:nvPr/>
        </p:nvSpPr>
        <p:spPr>
          <a:xfrm>
            <a:off x="4264975" y="2211625"/>
            <a:ext cx="4371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DBSCAN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como un algoritmo de clustering utilizando densidad.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5" name="Google Shape;70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481538"/>
            <a:ext cx="3604849" cy="2180425"/>
          </a:xfrm>
          <a:prstGeom prst="rect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ICA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457725" y="2211625"/>
            <a:ext cx="3461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ICA (Independent Component Analysis) busca encontrar estructuras independientes de una señal que puede ser una serie de tiempo o algún fenómeno de interés.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2" name="Google Shape;712;p98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3" name="Google Shape;71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2525" y="1025538"/>
            <a:ext cx="4565226" cy="3092425"/>
          </a:xfrm>
          <a:prstGeom prst="rect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99"/>
          <p:cNvGrpSpPr/>
          <p:nvPr/>
        </p:nvGrpSpPr>
        <p:grpSpPr>
          <a:xfrm>
            <a:off x="473372" y="619435"/>
            <a:ext cx="738905" cy="738905"/>
            <a:chOff x="575612" y="1950748"/>
            <a:chExt cx="431100" cy="431100"/>
          </a:xfrm>
        </p:grpSpPr>
        <p:sp>
          <p:nvSpPr>
            <p:cNvPr id="719" name="Google Shape;719;p99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0" name="Google Shape;720;p99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1" name="Google Shape;721;p9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2" name="Google Shape;722;p99"/>
          <p:cNvSpPr txBox="1"/>
          <p:nvPr/>
        </p:nvSpPr>
        <p:spPr>
          <a:xfrm>
            <a:off x="473350" y="1626100"/>
            <a:ext cx="70479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Supongamos que una empresa lanza una campaña de marketing para encontrar los diferentes segmentos para un nuevo producto. </a:t>
            </a:r>
            <a:endParaRPr b="0" i="0" sz="2000" u="none" cap="none" strike="noStrike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000" u="none" cap="none" strike="noStrike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¿Que tipo de aprendizaje deberíamos utilizar en este caso? ¿Por qué?</a:t>
            </a: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3" name="Google Shape;723;p99"/>
          <p:cNvSpPr txBox="1"/>
          <p:nvPr/>
        </p:nvSpPr>
        <p:spPr>
          <a:xfrm>
            <a:off x="473350" y="3667000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en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0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Introducción a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Scikit-Learn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Scikit Learn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4" name="Google Shape;734;p101"/>
          <p:cNvSpPr txBox="1"/>
          <p:nvPr/>
        </p:nvSpPr>
        <p:spPr>
          <a:xfrm>
            <a:off x="473350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Scikit-learn es probablemente la librería más útil para Machine Learning en Python, es de código abierto y es reutilizable en varios contextos.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Proporciona además una gama de algoritmos de aprendizaje supervisados y no supervisados en Python.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Este librería está construida sobre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SciPy (Scientific Python)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 incluye las siguientes librerías o paquetes: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5" name="Google Shape;73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958" y="1259226"/>
            <a:ext cx="4327265" cy="26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Seaborn: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Paquetes de Scikit Learn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3"/>
          <p:cNvSpPr txBox="1"/>
          <p:nvPr/>
        </p:nvSpPr>
        <p:spPr>
          <a:xfrm>
            <a:off x="1754837" y="3571225"/>
            <a:ext cx="35400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SymPy: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matemática simbólica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6" name="Google Shape;746;p103"/>
          <p:cNvSpPr txBox="1"/>
          <p:nvPr/>
        </p:nvSpPr>
        <p:spPr>
          <a:xfrm>
            <a:off x="1754850" y="2266150"/>
            <a:ext cx="27618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SciPy: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librería fundamental para la informática científica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7" name="Google Shape;747;p103"/>
          <p:cNvSpPr txBox="1"/>
          <p:nvPr/>
        </p:nvSpPr>
        <p:spPr>
          <a:xfrm>
            <a:off x="1688562" y="1051213"/>
            <a:ext cx="30000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Ipython: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consola interactiva mejorada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8" name="Google Shape;74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3" y="957052"/>
            <a:ext cx="8858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588" y="2199002"/>
            <a:ext cx="8572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24" y="3431440"/>
            <a:ext cx="885825" cy="8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03"/>
          <p:cNvSpPr txBox="1"/>
          <p:nvPr/>
        </p:nvSpPr>
        <p:spPr>
          <a:xfrm>
            <a:off x="5873348" y="957050"/>
            <a:ext cx="2586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NumPy: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librería de matriz n-dimensional base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2" name="Google Shape;752;p103"/>
          <p:cNvSpPr txBox="1"/>
          <p:nvPr/>
        </p:nvSpPr>
        <p:spPr>
          <a:xfrm>
            <a:off x="5893588" y="3467625"/>
            <a:ext cx="2761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Pandas: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estructura de datos y análisis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103"/>
          <p:cNvSpPr txBox="1"/>
          <p:nvPr/>
        </p:nvSpPr>
        <p:spPr>
          <a:xfrm>
            <a:off x="5893588" y="2197988"/>
            <a:ext cx="30000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Matplotlib: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trazado completo 2D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4" name="Google Shape;754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0909" y="945590"/>
            <a:ext cx="682839" cy="69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0959" y="2154788"/>
            <a:ext cx="842729" cy="7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0909" y="3458150"/>
            <a:ext cx="732725" cy="74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elegir Scikit Learn?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2" name="Google Shape;762;p104"/>
          <p:cNvSpPr txBox="1"/>
          <p:nvPr/>
        </p:nvSpPr>
        <p:spPr>
          <a:xfrm>
            <a:off x="473350" y="1908175"/>
            <a:ext cx="3834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Clustering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Ensemble methods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 decir, algoritmos de aprendizaje supervisados y no supervisados.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Validación cruzada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 decir, dispone de varios métodos para verificar la precisión de los modelos supervisados.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5724" lvl="0" marL="269999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Varios conjuntos de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 o datasets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prueba.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3" name="Google Shape;763;p104"/>
          <p:cNvSpPr txBox="1"/>
          <p:nvPr/>
        </p:nvSpPr>
        <p:spPr>
          <a:xfrm>
            <a:off x="4685625" y="1551000"/>
            <a:ext cx="37236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Extracción y selección de características de imágenes, texto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así como también para identificar atributos significativos a partir de los cuales crear modelos supervisados.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Reducción de la dimensionalidad.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Optimización o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ajuste de hiper parámetros.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Feature selection.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Ventajas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69" name="Google Shape;76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5288" y="1104700"/>
            <a:ext cx="3593424" cy="3486350"/>
          </a:xfrm>
          <a:prstGeom prst="rect">
            <a:avLst/>
          </a:prstGeom>
          <a:noFill/>
          <a:ln cap="flat" cmpd="sng" w="9525">
            <a:solidFill>
              <a:srgbClr val="DCDC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106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775" name="Google Shape;775;p106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6" name="Google Shape;776;p106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7" name="Google Shape;777;p106"/>
          <p:cNvSpPr txBox="1"/>
          <p:nvPr/>
        </p:nvSpPr>
        <p:spPr>
          <a:xfrm>
            <a:off x="1461300" y="220862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integradora: Visualizaciones en Python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8" name="Google Shape;778;p106"/>
          <p:cNvSpPr txBox="1"/>
          <p:nvPr/>
        </p:nvSpPr>
        <p:spPr>
          <a:xfrm>
            <a:off x="987300" y="40557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07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784" name="Google Shape;784;p107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5" name="Google Shape;785;p107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107"/>
          <p:cNvSpPr txBox="1"/>
          <p:nvPr/>
        </p:nvSpPr>
        <p:spPr>
          <a:xfrm>
            <a:off x="457350" y="1908175"/>
            <a:ext cx="38346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Deberán entregar en duplas de dos estudiantes el segundo avance de su proyecto final. Elegirán uno de los datasets del desafío </a:t>
            </a:r>
            <a:r>
              <a:rPr b="1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“Elección de Potenciales Datasets e importe con la librería Pandas”</a:t>
            </a: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. Posteriormente crearán un notebook donde cargaran el archivo utilizando funciones de pandas para luego proceder a realizar 3 gráficos diferentes con Matplotlib y 3 con Seaborn. Finalmente cada gráfico será interpretado con el fin de obtener insights relevantes que permitan dar respuesta a la pregunta problema.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7" name="Google Shape;787;p107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Visualizaciones en Python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88" name="Google Shape;788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0" name="Google Shape;790;p107"/>
          <p:cNvSpPr txBox="1"/>
          <p:nvPr/>
        </p:nvSpPr>
        <p:spPr>
          <a:xfrm>
            <a:off x="4527575" y="1908175"/>
            <a:ext cx="38346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Entregar un archivo con formato .ipynb. Debe tener el nombre </a:t>
            </a:r>
            <a:r>
              <a:rPr b="0" i="0" lang="es-419" sz="12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DM Sans"/>
                <a:ea typeface="DM Sans"/>
                <a:cs typeface="DM Sans"/>
                <a:sym typeface="DM Sans"/>
              </a:rPr>
              <a:t>“Visualizacion+Apellido(s).ipynb”</a:t>
            </a:r>
            <a:r>
              <a:rPr b="0" i="0" lang="es-419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Preparar el código y probar los resultados con subconjuntos del conjunto original.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código debe estar hecho en un notebook y debe estar probado.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1" name="Google Shape;791;p10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108"/>
          <p:cNvGrpSpPr/>
          <p:nvPr/>
        </p:nvGrpSpPr>
        <p:grpSpPr>
          <a:xfrm>
            <a:off x="457347" y="468199"/>
            <a:ext cx="431074" cy="431074"/>
            <a:chOff x="3137108" y="2467173"/>
            <a:chExt cx="738900" cy="738900"/>
          </a:xfrm>
        </p:grpSpPr>
        <p:sp>
          <p:nvSpPr>
            <p:cNvPr id="797" name="Google Shape;797;p108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8" name="Google Shape;798;p108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9" name="Google Shape;799;p108"/>
          <p:cNvSpPr txBox="1"/>
          <p:nvPr/>
        </p:nvSpPr>
        <p:spPr>
          <a:xfrm>
            <a:off x="457350" y="1908175"/>
            <a:ext cx="3834600" cy="3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 paso a paso</a:t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DM Sans"/>
              <a:buAutoNum type="arabicPeriod"/>
            </a:pP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Escoger uno de los 3 datasets utilizados para la </a:t>
            </a:r>
            <a:r>
              <a:rPr b="1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Clase 5</a:t>
            </a:r>
            <a:endParaRPr b="1" i="0" sz="120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DM Sans"/>
              <a:buAutoNum type="arabicPeriod"/>
            </a:pP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Cargar el dataset con la librería pandas por medio de la función </a:t>
            </a:r>
            <a:r>
              <a:rPr b="1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pd.read_csv()</a:t>
            </a: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b="1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pd.read_excel()</a:t>
            </a:r>
            <a:endParaRPr b="1" i="0" sz="120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DM Sans"/>
              <a:buAutoNum type="arabicPeriod"/>
            </a:pP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Realizar al menos tres gráficos (lineplot, scatterplot, histogramas, barchart, boxplot) usando la librería </a:t>
            </a:r>
            <a:r>
              <a:rPr b="1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Matplotlib</a:t>
            </a:r>
            <a:endParaRPr b="1" i="0" sz="120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DM Sans"/>
              <a:buAutoNum type="arabicPeriod"/>
            </a:pP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Realizar al menos tres gráficos (lineplot, scatterplot, histogramas, barchart, boxplot) usando la librería </a:t>
            </a:r>
            <a:r>
              <a:rPr b="1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Seaborn</a:t>
            </a:r>
            <a:endParaRPr b="1" i="0" sz="120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DM Sans"/>
              <a:buAutoNum type="arabicPeriod"/>
            </a:pP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Interpretar los resultados de cada gráfica obtenida</a:t>
            </a:r>
            <a:endParaRPr b="0" i="0" sz="120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0" name="Google Shape;800;p108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Visualizaciones en Python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1" name="Google Shape;801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0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3" name="Google Shape;803;p10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08"/>
          <p:cNvSpPr txBox="1"/>
          <p:nvPr/>
        </p:nvSpPr>
        <p:spPr>
          <a:xfrm>
            <a:off x="4589825" y="2003125"/>
            <a:ext cx="3834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Video explicativo</a:t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200"/>
              <a:buFont typeface="DM Sans"/>
              <a:buChar char="✓"/>
            </a:pP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al </a:t>
            </a:r>
            <a:r>
              <a:rPr lang="es-419" sz="120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</a:t>
            </a: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complementario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0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N°8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5" name="Google Shape;815;p110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110"/>
          <p:cNvSpPr txBox="1"/>
          <p:nvPr/>
        </p:nvSpPr>
        <p:spPr>
          <a:xfrm>
            <a:off x="476250" y="1561175"/>
            <a:ext cx="3834600" cy="3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rgbClr val="1E1E1E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Seaborn</a:t>
            </a:r>
            <a:r>
              <a:rPr b="0" i="0" lang="es-419" sz="1300" u="none" cap="none" strike="noStrike">
                <a:solidFill>
                  <a:srgbClr val="1E1E1E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 de Python que permite la creación de gráficos con mejor calidad que Matplotlib ya que interactúa de manera más eficiente con estructuras de datos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Estructura axes-level</a:t>
            </a:r>
            <a:r>
              <a:rPr b="0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se pueden modificar más allá de los ejes que se grafican y no es conveniente cuando se desea hacer múltiples subplots (e.g. lineplot, scatterplot)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Estructura figure-level</a:t>
            </a:r>
            <a:r>
              <a:rPr b="0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leyendas por fuera de los frames y permiten la creación de múltiples subplots de manera más rápida y eficiente (e.g relpot)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10"/>
          <p:cNvSpPr txBox="1"/>
          <p:nvPr/>
        </p:nvSpPr>
        <p:spPr>
          <a:xfrm>
            <a:off x="4539900" y="1537325"/>
            <a:ext cx="3834600" cy="3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Aprendizaje supervisado</a:t>
            </a:r>
            <a:r>
              <a:rPr b="0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aprendizaje donde existe retroalimentación para el algoritmo debido a que hay etiquetas, los problemas típicos a resolver son clasificación y regresión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Aprendizaje no supervisado</a:t>
            </a:r>
            <a:r>
              <a:rPr b="0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aprendizaje donde NO  existe retroalimentación para el algoritmo debido a que NO hay etiquetas, los problemas típicos a resolver son clustering y reducción de dimensionalidad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ScikitLearn</a:t>
            </a:r>
            <a:r>
              <a:rPr b="0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librería fundamental para el desarrollo de modelos de Machine Learning (Algoritmos Supervisados y No supervisados entre otros) en Python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1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3" name="Google Shape;823;p111"/>
          <p:cNvSpPr txBox="1"/>
          <p:nvPr/>
        </p:nvSpPr>
        <p:spPr>
          <a:xfrm>
            <a:off x="2109143" y="2502363"/>
            <a:ext cx="4925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 dolor sit amet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Seaborn?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473350" y="1908175"/>
            <a:ext cx="38346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 para hacer gráficos estadísticos en Python (fundamentada en matplotlib y pandas).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capturando marcos de datos completos o matrices que contienen todos sus datos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 todas las funciones internas necesarias para el mapeo semántico y la agregación estadística para convertir datos en gráficos informativos.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3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14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